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56" r:id="rId5"/>
    <p:sldId id="572" r:id="rId6"/>
    <p:sldId id="575" r:id="rId7"/>
    <p:sldId id="576" r:id="rId8"/>
    <p:sldId id="573" r:id="rId9"/>
    <p:sldId id="564" r:id="rId10"/>
    <p:sldId id="568" r:id="rId11"/>
    <p:sldId id="565" r:id="rId12"/>
    <p:sldId id="566" r:id="rId13"/>
    <p:sldId id="567" r:id="rId14"/>
    <p:sldId id="578" r:id="rId15"/>
    <p:sldId id="580" r:id="rId16"/>
    <p:sldId id="581" r:id="rId17"/>
    <p:sldId id="569" r:id="rId18"/>
    <p:sldId id="579" r:id="rId19"/>
    <p:sldId id="574" r:id="rId20"/>
    <p:sldId id="577" r:id="rId21"/>
    <p:sldId id="257" r:id="rId22"/>
    <p:sldId id="258" r:id="rId23"/>
    <p:sldId id="259" r:id="rId24"/>
    <p:sldId id="260" r:id="rId25"/>
    <p:sldId id="264" r:id="rId26"/>
    <p:sldId id="268" r:id="rId27"/>
    <p:sldId id="269" r:id="rId28"/>
    <p:sldId id="562" r:id="rId29"/>
    <p:sldId id="270" r:id="rId30"/>
    <p:sldId id="546" r:id="rId31"/>
    <p:sldId id="266" r:id="rId32"/>
    <p:sldId id="556" r:id="rId33"/>
    <p:sldId id="549" r:id="rId34"/>
    <p:sldId id="558" r:id="rId35"/>
    <p:sldId id="557" r:id="rId36"/>
    <p:sldId id="560" r:id="rId37"/>
    <p:sldId id="561" r:id="rId38"/>
    <p:sldId id="559" r:id="rId39"/>
    <p:sldId id="550" r:id="rId40"/>
    <p:sldId id="554" r:id="rId41"/>
    <p:sldId id="548" r:id="rId42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HERME DEL NERO FIORELLINI" initials="GDNF" lastIdx="6" clrIdx="0">
    <p:extLst>
      <p:ext uri="{19B8F6BF-5375-455C-9EA6-DF929625EA0E}">
        <p15:presenceInfo xmlns:p15="http://schemas.microsoft.com/office/powerpoint/2012/main" userId="GUILHERME DEL NERO FIORELLINI" providerId="None"/>
      </p:ext>
    </p:extLst>
  </p:cmAuthor>
  <p:cmAuthor id="2" name="Cesar Sampaio" initials="CS" lastIdx="5" clrIdx="1">
    <p:extLst>
      <p:ext uri="{19B8F6BF-5375-455C-9EA6-DF929625EA0E}">
        <p15:presenceInfo xmlns:p15="http://schemas.microsoft.com/office/powerpoint/2012/main" userId="S::cesar.sampaio@cdicom.com.br::a00012d6-2805-4319-b09e-d78117e211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589"/>
    <a:srgbClr val="EBE9E9"/>
    <a:srgbClr val="FABB00"/>
    <a:srgbClr val="281F4A"/>
    <a:srgbClr val="957F2F"/>
    <a:srgbClr val="1D9CD7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50DDB4-8A7E-637E-4B31-AE0BAF9E022D}" v="91" dt="2020-08-19T17:30:42.509"/>
    <p1510:client id="{89C80939-7D8F-E8FA-A379-66B9E7DA229F}" v="109" dt="2020-08-14T20:06:50.998"/>
    <p1510:client id="{97EB8AF9-948A-9A85-DD4F-739E17BCEACE}" v="210" dt="2020-08-19T17:20:05.140"/>
    <p1510:client id="{9B90232C-0080-018E-3B9C-F0A574A5F4A9}" v="5" dt="2020-08-19T17:39:54.451"/>
    <p1510:client id="{A06F8EC6-DC1F-F373-01B5-BC76307068AE}" v="293" dt="2020-08-14T17:54:35.6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3188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7A142-046F-4CD9-B09F-7013A9A14FE9}" type="datetimeFigureOut">
              <a:rPr lang="pt-BR" smtClean="0"/>
              <a:t>24/11/2021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0DAC2-1FE5-4371-8648-A8A945D749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4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D3567-52C9-4303-8224-13F93772709D}" type="datetimeFigureOut">
              <a:rPr lang="pt-BR" smtClean="0"/>
              <a:t>24/11/2021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51961-C65E-4809-88EE-21B6E475E4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73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34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53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089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1504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223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94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508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394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7714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7127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82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0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614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349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5445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35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724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73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68666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843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731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395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0705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6012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7647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54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5214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764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709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8424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73892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411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960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93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85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109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44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1961-C65E-4809-88EE-21B6E475E41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06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08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9EAF7-ECD0-4EDE-ACF4-A9F217754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139B2B-F4E3-49A9-804B-98C912297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1AB346-36E5-4D2C-921E-A14254E0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3A206-7FB4-4E26-A9C9-6EF0BAE2F24F}" type="datetimeFigureOut">
              <a:rPr lang="pt-BR" smtClean="0"/>
              <a:t>24/11/2021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ABD1DD-020A-44AC-8DF2-BFBA86BE5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36A111-3519-4DE5-81DA-AA1153F32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6CD0-3855-4F67-A4A0-CDDEA1710D4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881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7996F1E-9B2E-4DB1-92FE-606C096D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1786A5D-5CA4-4878-9136-86CA6F281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259962-F65F-43E6-A89B-319ABF0C6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4AFB2-70C4-4FD7-8A78-1AA8A2DA9126}" type="datetimeFigureOut">
              <a:rPr lang="pt-BR" smtClean="0"/>
              <a:t>24/11/2021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9D65D7-63EC-42BD-B9E1-2AA0BECBD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DA4347-0F92-4696-BEA9-090673D69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FBA2-7240-49C2-9180-468AC1E567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161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reasp.org.br/" TargetMode="Externa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creasp.org.br/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543194" y="1546823"/>
            <a:ext cx="11496406" cy="4425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4800" b="1" dirty="0">
              <a:solidFill>
                <a:srgbClr val="FABB00"/>
              </a:solidFill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Acervo Técnico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Dúvidas e procedimentos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4800" b="1" dirty="0">
              <a:solidFill>
                <a:srgbClr val="FABB00"/>
              </a:solidFill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Tecnólogo em Segurança do Trabalho RUBENS ROQUE MORAES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Chefe de Equipe – UGI Guarulhos  – Rubens.moraes1758@creasp.org.br</a:t>
            </a:r>
            <a:endParaRPr lang="pt-BR" sz="4800" b="1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0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269242" y="1473960"/>
            <a:ext cx="97035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Todo vínculo de profissional, tanto com pessoa jurídica de direito público quanto de direito privado, para o desempenho de cargo ou função técnica que envolva atividades para as quais sejam necessários habilitação legal e conhecimentos técnicos conforme Parágrafo Único do Art. 3º da Resolução nº 1.025/2009, do Confea. </a:t>
            </a:r>
          </a:p>
          <a:p>
            <a:endParaRPr lang="pt-BR" sz="4000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423" y="320907"/>
            <a:ext cx="966909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9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204717" y="1528549"/>
            <a:ext cx="11600596" cy="8826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Documentos CAT cargo/função</a:t>
            </a:r>
            <a:endParaRPr lang="pt-BR" sz="20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89419" y="2411227"/>
            <a:ext cx="98505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ART de cargo/função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Lato"/>
              </a:rPr>
              <a:t>Comprovação de vínculo: Documento referente aos cargos/funções técnicas exercidos pelo requerente, especificando o(s) período(s), bem como as características técnicas dos cargos/funções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La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Lato"/>
              </a:rPr>
              <a:t>Poderá também ser apresentado atestado, declaração ou certidão, assinado pelo representante legal da empresa, com firma reconhecida, sendo que neste caso, o atestado será anexado à CAT.</a:t>
            </a:r>
          </a:p>
        </p:txBody>
      </p:sp>
    </p:spTree>
    <p:extLst>
      <p:ext uri="{BB962C8B-B14F-4D97-AF65-F5344CB8AC3E}">
        <p14:creationId xmlns:p14="http://schemas.microsoft.com/office/powerpoint/2010/main" val="4086271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411939" y="166853"/>
            <a:ext cx="8679976" cy="21059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2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Documentos CAT OBRA/SERVIÇO </a:t>
            </a:r>
            <a:r>
              <a:rPr lang="pt-BR" sz="4200" b="1" dirty="0" err="1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viculado</a:t>
            </a:r>
            <a:r>
              <a:rPr lang="pt-BR" sz="42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 a cargo/função</a:t>
            </a:r>
            <a:endParaRPr lang="pt-BR" sz="42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62124" y="2888899"/>
            <a:ext cx="110067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+ Atestado de Capacidade Técnica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documento comprobatório emitido pela pessoa jurídica contratante do profissional, </a:t>
            </a:r>
            <a:r>
              <a:rPr lang="pt-BR" sz="2400" dirty="0">
                <a:solidFill>
                  <a:srgbClr val="FFFF00"/>
                </a:solidFill>
              </a:rPr>
              <a:t>assinado por profissional habilitado </a:t>
            </a:r>
            <a:r>
              <a:rPr lang="pt-BR" sz="2400" dirty="0">
                <a:solidFill>
                  <a:schemeClr val="bg1"/>
                </a:solidFill>
              </a:rPr>
              <a:t>e com firma reconhecida, referente às atividades técnicas em obras/serviços no exercício de cada cargo/função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CADA OBRA/SERVIÇO SERÁ UMA ART </a:t>
            </a:r>
          </a:p>
          <a:p>
            <a:r>
              <a:rPr lang="pt-BR" sz="2400" dirty="0">
                <a:solidFill>
                  <a:schemeClr val="bg1"/>
                </a:solidFill>
              </a:rPr>
              <a:t>PODERÁ SOLICITAR VÁRIAS </a:t>
            </a:r>
            <a:r>
              <a:rPr lang="pt-BR" sz="2400" dirty="0" err="1">
                <a:solidFill>
                  <a:schemeClr val="bg1"/>
                </a:solidFill>
              </a:rPr>
              <a:t>ARTs</a:t>
            </a:r>
            <a:r>
              <a:rPr lang="pt-BR" sz="2400" dirty="0">
                <a:solidFill>
                  <a:schemeClr val="bg1"/>
                </a:solidFill>
              </a:rPr>
              <a:t> na mesma CAT;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4279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612" y="172910"/>
            <a:ext cx="7113199" cy="66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7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668740" y="1337481"/>
            <a:ext cx="11173459" cy="207576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ART FORA DO PRAZO – 1050/1101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59493" y="3413242"/>
            <a:ext cx="9809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Pagamento de Taxa de Incorporação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Solicitar autorização para registrar a ART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Somente é autorizado após análise da Câmara Especializada</a:t>
            </a:r>
          </a:p>
        </p:txBody>
      </p:sp>
    </p:spTree>
    <p:extLst>
      <p:ext uri="{BB962C8B-B14F-4D97-AF65-F5344CB8AC3E}">
        <p14:creationId xmlns:p14="http://schemas.microsoft.com/office/powerpoint/2010/main" val="2108804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1209618" y="1581540"/>
            <a:ext cx="10632581" cy="8826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ART FORA DO PRAZO - 1050</a:t>
            </a:r>
            <a:endParaRPr lang="pt-BR" sz="20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209618" y="2830339"/>
            <a:ext cx="9809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Pagamento de Taxa de Incorporação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Solicitar autorização para registrar a ART</a:t>
            </a:r>
          </a:p>
          <a:p>
            <a:endParaRPr lang="pt-B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Somente é autorizado após análise da Câmara Especializada</a:t>
            </a:r>
          </a:p>
        </p:txBody>
      </p:sp>
    </p:spTree>
    <p:extLst>
      <p:ext uri="{BB962C8B-B14F-4D97-AF65-F5344CB8AC3E}">
        <p14:creationId xmlns:p14="http://schemas.microsoft.com/office/powerpoint/2010/main" val="1396196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3" name="Como preencher um atestado de capacidade técnica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0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60219" y="1413163"/>
            <a:ext cx="117070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1 - Divergência Entre ART/Atestado: a) Data de início b) Data de Término c) Valor do contrato d) Quantificação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2 - Com relação ao Atestado: </a:t>
            </a:r>
          </a:p>
          <a:p>
            <a:pPr marL="342900" indent="-342900">
              <a:buAutoNum type="alphaLcParenR"/>
            </a:pPr>
            <a:r>
              <a:rPr lang="pt-BR" dirty="0">
                <a:solidFill>
                  <a:schemeClr val="bg1"/>
                </a:solidFill>
              </a:rPr>
              <a:t>Emitir em Papel Timbrado </a:t>
            </a:r>
          </a:p>
          <a:p>
            <a:pPr marL="342900" indent="-342900">
              <a:buAutoNum type="alphaLcParenR"/>
            </a:pPr>
            <a:r>
              <a:rPr lang="pt-BR" dirty="0">
                <a:solidFill>
                  <a:schemeClr val="bg1"/>
                </a:solidFill>
              </a:rPr>
              <a:t>Falta de reconhecimento de firma </a:t>
            </a:r>
          </a:p>
          <a:p>
            <a:pPr marL="342900" indent="-342900">
              <a:buAutoNum type="alphaLcParenR"/>
            </a:pPr>
            <a:r>
              <a:rPr lang="pt-BR" dirty="0">
                <a:solidFill>
                  <a:schemeClr val="bg1"/>
                </a:solidFill>
              </a:rPr>
              <a:t>Signatário leigo – Art. 58 da Res. 1025</a:t>
            </a:r>
          </a:p>
          <a:p>
            <a:pPr marL="342900" indent="-342900">
              <a:buAutoNum type="alphaLcParenR"/>
            </a:pPr>
            <a:r>
              <a:rPr lang="pt-BR" dirty="0">
                <a:solidFill>
                  <a:schemeClr val="bg1"/>
                </a:solidFill>
              </a:rPr>
              <a:t>Falta de anuência do contratante principal - </a:t>
            </a:r>
            <a:r>
              <a:rPr lang="pt-BR" dirty="0" err="1">
                <a:solidFill>
                  <a:schemeClr val="bg1"/>
                </a:solidFill>
              </a:rPr>
              <a:t>Art</a:t>
            </a:r>
            <a:r>
              <a:rPr lang="pt-BR" dirty="0">
                <a:solidFill>
                  <a:schemeClr val="bg1"/>
                </a:solidFill>
              </a:rPr>
              <a:t> 61 da Res. 1025.</a:t>
            </a:r>
          </a:p>
          <a:p>
            <a:pPr marL="342900" indent="-342900">
              <a:buAutoNum type="alphaLcParenR"/>
            </a:pPr>
            <a:r>
              <a:rPr lang="pt-BR" dirty="0">
                <a:solidFill>
                  <a:schemeClr val="bg1"/>
                </a:solidFill>
              </a:rPr>
              <a:t>Falta de menção de planilha anexa no corpo do Atestado</a:t>
            </a:r>
          </a:p>
          <a:p>
            <a:pPr marL="342900" indent="-342900">
              <a:buAutoNum type="alphaLcParenR"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3 - Falta de recolhimento de </a:t>
            </a:r>
            <a:r>
              <a:rPr lang="pt-BR" dirty="0" err="1">
                <a:solidFill>
                  <a:schemeClr val="bg1"/>
                </a:solidFill>
              </a:rPr>
              <a:t>ART's</a:t>
            </a:r>
            <a:r>
              <a:rPr lang="pt-BR" dirty="0">
                <a:solidFill>
                  <a:schemeClr val="bg1"/>
                </a:solidFill>
              </a:rPr>
              <a:t> referente a Aditivos </a:t>
            </a:r>
          </a:p>
          <a:p>
            <a:r>
              <a:rPr lang="pt-BR" dirty="0">
                <a:solidFill>
                  <a:schemeClr val="bg1"/>
                </a:solidFill>
              </a:rPr>
              <a:t>4 - ART sem assinatura do profissional </a:t>
            </a:r>
          </a:p>
          <a:p>
            <a:r>
              <a:rPr lang="pt-BR" dirty="0">
                <a:solidFill>
                  <a:schemeClr val="bg1"/>
                </a:solidFill>
              </a:rPr>
              <a:t>5 - ART recolhida após término da obra/serviço - Res. 1050</a:t>
            </a:r>
          </a:p>
          <a:p>
            <a:r>
              <a:rPr lang="pt-BR" dirty="0">
                <a:solidFill>
                  <a:schemeClr val="bg1"/>
                </a:solidFill>
              </a:rPr>
              <a:t>6 - Solicitação de CAT em andamento onde o consórcio não está registado no Crea-SP</a:t>
            </a:r>
          </a:p>
          <a:p>
            <a:r>
              <a:rPr lang="pt-BR" dirty="0">
                <a:solidFill>
                  <a:schemeClr val="bg1"/>
                </a:solidFill>
              </a:rPr>
              <a:t>7 - Local da obra/serviço anotado erroneamente</a:t>
            </a:r>
          </a:p>
          <a:p>
            <a:r>
              <a:rPr lang="pt-BR" dirty="0">
                <a:solidFill>
                  <a:schemeClr val="bg1"/>
                </a:solidFill>
              </a:rPr>
              <a:t>8 -  Exorbitância de atribuições</a:t>
            </a:r>
          </a:p>
          <a:p>
            <a:r>
              <a:rPr lang="pt-BR" dirty="0">
                <a:solidFill>
                  <a:schemeClr val="bg1"/>
                </a:solidFill>
              </a:rPr>
              <a:t>9 - ART recolhida sem por pessoa física, sem constar a jurídica da qual é </a:t>
            </a:r>
            <a:r>
              <a:rPr lang="pt-BR" dirty="0" err="1">
                <a:solidFill>
                  <a:schemeClr val="bg1"/>
                </a:solidFill>
              </a:rPr>
              <a:t>respop</a:t>
            </a:r>
            <a:r>
              <a:rPr lang="pt-BR" dirty="0">
                <a:solidFill>
                  <a:schemeClr val="bg1"/>
                </a:solidFill>
              </a:rPr>
              <a:t>. técnico.</a:t>
            </a:r>
          </a:p>
          <a:p>
            <a:r>
              <a:rPr lang="pt-BR" dirty="0">
                <a:solidFill>
                  <a:schemeClr val="bg1"/>
                </a:solidFill>
              </a:rPr>
              <a:t>10 - Recolhimento de ART de aditivo de prazo, onde o correto é Aditivo de valor.</a:t>
            </a:r>
          </a:p>
        </p:txBody>
      </p:sp>
    </p:spTree>
    <p:extLst>
      <p:ext uri="{BB962C8B-B14F-4D97-AF65-F5344CB8AC3E}">
        <p14:creationId xmlns:p14="http://schemas.microsoft.com/office/powerpoint/2010/main" val="85677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DB01A74-52F8-4A67-B0A9-6A38E2846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4" b="90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86CDF62-597A-4F89-B6DA-F5211C3753A4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281F4A">
                  <a:alpha val="65000"/>
                </a:srgbClr>
              </a:gs>
              <a:gs pos="100000">
                <a:srgbClr val="281F4A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37687F88-CF61-45C8-ACA1-396D3714C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60" y="1541068"/>
            <a:ext cx="493739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40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O QUE É A ART ?</a:t>
            </a:r>
            <a:br>
              <a:rPr lang="pt-BR" altLang="pt-BR" sz="48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t-BR" altLang="pt-B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De acordo com a Lei 6496/77, é </a:t>
            </a:r>
            <a:r>
              <a:rPr lang="pt-B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o instrumento que define, para os efeitos legais, os responsáveis técnicos pela execução de obras ou prestação de serviços relativos às profissões abrangidas pelo Sistema Confea/Crea</a:t>
            </a:r>
            <a:r>
              <a:rPr lang="pt-BR" altLang="pt-BR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67C1D1-3065-434F-B76B-E87208D05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80" y="713502"/>
            <a:ext cx="2241177" cy="5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90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weapon&#10;&#10;Description automatically generated">
            <a:extLst>
              <a:ext uri="{FF2B5EF4-FFF2-40B4-BE49-F238E27FC236}">
                <a16:creationId xmlns:a16="http://schemas.microsoft.com/office/drawing/2014/main" id="{2078990C-1BC0-40A2-BB67-16713D91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9" y="1470"/>
            <a:ext cx="12196118" cy="68550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514105" y="2894522"/>
            <a:ext cx="3912372" cy="1193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FINALIDADES </a:t>
            </a:r>
            <a:br>
              <a:rPr lang="pt-BR" sz="3500" b="1">
                <a:latin typeface="Verdana"/>
                <a:ea typeface="Verdana"/>
                <a:cs typeface="Verdana"/>
              </a:rPr>
            </a:br>
            <a:r>
              <a:rPr lang="pt-BR" sz="3500" b="1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DA ART</a:t>
            </a:r>
            <a:endParaRPr lang="pt-BR" sz="3500">
              <a:solidFill>
                <a:srgbClr val="054589"/>
              </a:solidFill>
              <a:effectLst/>
              <a:latin typeface="Verdana"/>
              <a:ea typeface="Verdana"/>
              <a:cs typeface="Verdana"/>
            </a:endParaRPr>
          </a:p>
        </p:txBody>
      </p:sp>
      <p:sp>
        <p:nvSpPr>
          <p:cNvPr id="6" name="Retângulo 14">
            <a:extLst>
              <a:ext uri="{FF2B5EF4-FFF2-40B4-BE49-F238E27FC236}">
                <a16:creationId xmlns:a16="http://schemas.microsoft.com/office/drawing/2014/main" id="{27C70297-81D3-4C8A-9731-1EE63AA3C944}"/>
              </a:ext>
            </a:extLst>
          </p:cNvPr>
          <p:cNvSpPr/>
          <p:nvPr/>
        </p:nvSpPr>
        <p:spPr>
          <a:xfrm>
            <a:off x="4548281" y="1466923"/>
            <a:ext cx="201798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Procedimento </a:t>
            </a:r>
            <a:b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</a:b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obrigatório </a:t>
            </a:r>
            <a:b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</a:b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por lei</a:t>
            </a:r>
            <a:endParaRPr lang="en-US" sz="1400">
              <a:latin typeface="Verdana"/>
              <a:ea typeface="Verdana"/>
              <a:cs typeface="Verdana"/>
            </a:endParaRPr>
          </a:p>
        </p:txBody>
      </p:sp>
      <p:sp>
        <p:nvSpPr>
          <p:cNvPr id="7" name="Retângulo 15">
            <a:extLst>
              <a:ext uri="{FF2B5EF4-FFF2-40B4-BE49-F238E27FC236}">
                <a16:creationId xmlns:a16="http://schemas.microsoft.com/office/drawing/2014/main" id="{9B937792-5038-4AF3-AFEC-39E4A81DB251}"/>
              </a:ext>
            </a:extLst>
          </p:cNvPr>
          <p:cNvSpPr/>
          <p:nvPr/>
        </p:nvSpPr>
        <p:spPr>
          <a:xfrm>
            <a:off x="7208250" y="1466923"/>
            <a:ext cx="201798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Comprova a responsabilidade técnica</a:t>
            </a:r>
            <a:endParaRPr lang="en-US" sz="1400" b="1">
              <a:solidFill>
                <a:srgbClr val="054589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" name="Retângulo 16">
            <a:extLst>
              <a:ext uri="{FF2B5EF4-FFF2-40B4-BE49-F238E27FC236}">
                <a16:creationId xmlns:a16="http://schemas.microsoft.com/office/drawing/2014/main" id="{5E5AC475-8274-4610-90B2-190A467ED7CD}"/>
              </a:ext>
            </a:extLst>
          </p:cNvPr>
          <p:cNvSpPr/>
          <p:nvPr/>
        </p:nvSpPr>
        <p:spPr>
          <a:xfrm>
            <a:off x="9867367" y="1230085"/>
            <a:ext cx="2017988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Comprova atividades </a:t>
            </a:r>
            <a:br>
              <a:rPr lang="pt-BR" sz="1400" b="1">
                <a:latin typeface="Verdana"/>
                <a:ea typeface="Verdana"/>
                <a:cs typeface="Verdana"/>
              </a:rPr>
            </a:b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também para </a:t>
            </a:r>
            <a:br>
              <a:rPr lang="pt-BR" sz="1400" b="1">
                <a:latin typeface="Verdana"/>
                <a:ea typeface="Verdana"/>
                <a:cs typeface="Verdana"/>
              </a:rPr>
            </a:b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fins de aposentadoria</a:t>
            </a:r>
            <a:endParaRPr lang="en-US" sz="1400" b="1">
              <a:solidFill>
                <a:srgbClr val="054589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" name="Retângulo 12">
            <a:extLst>
              <a:ext uri="{FF2B5EF4-FFF2-40B4-BE49-F238E27FC236}">
                <a16:creationId xmlns:a16="http://schemas.microsoft.com/office/drawing/2014/main" id="{4345AD53-E146-47ED-B8A6-CC3F288CA099}"/>
              </a:ext>
            </a:extLst>
          </p:cNvPr>
          <p:cNvSpPr/>
          <p:nvPr/>
        </p:nvSpPr>
        <p:spPr>
          <a:xfrm>
            <a:off x="5841834" y="3810669"/>
            <a:ext cx="2017988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Proporciona </a:t>
            </a:r>
            <a:b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</a:b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mais segurança para a sociedade</a:t>
            </a:r>
            <a:endParaRPr lang="en-US" sz="1400" b="1">
              <a:solidFill>
                <a:srgbClr val="054589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" name="Retângulo 13">
            <a:extLst>
              <a:ext uri="{FF2B5EF4-FFF2-40B4-BE49-F238E27FC236}">
                <a16:creationId xmlns:a16="http://schemas.microsoft.com/office/drawing/2014/main" id="{8F55349E-7CF3-43ED-A334-4241487D4DEB}"/>
              </a:ext>
            </a:extLst>
          </p:cNvPr>
          <p:cNvSpPr/>
          <p:nvPr/>
        </p:nvSpPr>
        <p:spPr>
          <a:xfrm>
            <a:off x="8573884" y="3944876"/>
            <a:ext cx="201798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pt-BR" sz="1400" b="1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Possibilita o Acervo Técnico </a:t>
            </a:r>
            <a:endParaRPr lang="en-US" sz="1400" b="1">
              <a:solidFill>
                <a:srgbClr val="054589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" name="Picture 4" descr="A picture containing clock&#10;&#10;Description automatically generated">
            <a:extLst>
              <a:ext uri="{FF2B5EF4-FFF2-40B4-BE49-F238E27FC236}">
                <a16:creationId xmlns:a16="http://schemas.microsoft.com/office/drawing/2014/main" id="{C03329C0-E441-4C6E-8599-762F43738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6" y="2132552"/>
            <a:ext cx="2214283" cy="5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4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035950" y="309637"/>
            <a:ext cx="9002095" cy="1146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Participem das Redes Sociais do  Crea-SP e Associações de Engenharia</a:t>
            </a: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94" y="1719618"/>
            <a:ext cx="4787805" cy="478780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280" y="2074459"/>
            <a:ext cx="6545765" cy="34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luz&#10;&#10;Descrição gerada automaticamente">
            <a:extLst>
              <a:ext uri="{FF2B5EF4-FFF2-40B4-BE49-F238E27FC236}">
                <a16:creationId xmlns:a16="http://schemas.microsoft.com/office/drawing/2014/main" id="{27AE6437-2C7E-BE4D-A8A6-D1D7BB40F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85" y="-9000"/>
            <a:ext cx="12237571" cy="6876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1179341" y="178219"/>
            <a:ext cx="9833317" cy="10511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5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Resolução 1025 CONFEA</a:t>
            </a:r>
            <a:r>
              <a:rPr lang="pt-BR" sz="4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br>
              <a:rPr lang="pt-BR" b="1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Regulamenta a lei da ART</a:t>
            </a:r>
            <a:endParaRPr lang="pt-BR" sz="200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C76BB8C-B54E-43F5-A1F3-46A076EC02D5}"/>
              </a:ext>
            </a:extLst>
          </p:cNvPr>
          <p:cNvSpPr txBox="1"/>
          <p:nvPr/>
        </p:nvSpPr>
        <p:spPr>
          <a:xfrm>
            <a:off x="345233" y="4550619"/>
            <a:ext cx="22393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Registro </a:t>
            </a:r>
            <a:b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de ART</a:t>
            </a:r>
            <a:endParaRPr lang="pt-BR" sz="2000" b="1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A020F01-7CDD-4685-B95F-23961560ED3C}"/>
              </a:ext>
            </a:extLst>
          </p:cNvPr>
          <p:cNvSpPr txBox="1"/>
          <p:nvPr/>
        </p:nvSpPr>
        <p:spPr>
          <a:xfrm>
            <a:off x="3284376" y="4544399"/>
            <a:ext cx="2239347" cy="72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Baixa </a:t>
            </a:r>
            <a:b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de ART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36A0829-6FA3-4864-B297-7FDD4B91B044}"/>
              </a:ext>
            </a:extLst>
          </p:cNvPr>
          <p:cNvSpPr txBox="1"/>
          <p:nvPr/>
        </p:nvSpPr>
        <p:spPr>
          <a:xfrm>
            <a:off x="6395485" y="4544399"/>
            <a:ext cx="2308787" cy="72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Cancelamento da ART 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74BE84C-6CE9-49BD-986B-AF08EB3F4BDE}"/>
              </a:ext>
            </a:extLst>
          </p:cNvPr>
          <p:cNvSpPr txBox="1"/>
          <p:nvPr/>
        </p:nvSpPr>
        <p:spPr>
          <a:xfrm>
            <a:off x="9339943" y="4627247"/>
            <a:ext cx="2248677" cy="721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Anulação </a:t>
            </a:r>
            <a:b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20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da ART  </a:t>
            </a:r>
          </a:p>
        </p:txBody>
      </p:sp>
      <p:pic>
        <p:nvPicPr>
          <p:cNvPr id="16" name="Gráfico 15" descr="Voltar">
            <a:extLst>
              <a:ext uri="{FF2B5EF4-FFF2-40B4-BE49-F238E27FC236}">
                <a16:creationId xmlns:a16="http://schemas.microsoft.com/office/drawing/2014/main" id="{9805C6F9-0D00-4A12-B3A6-AC42D284F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8454" y="2301483"/>
            <a:ext cx="1300910" cy="1300910"/>
          </a:xfrm>
          <a:prstGeom prst="rect">
            <a:avLst/>
          </a:prstGeom>
        </p:spPr>
      </p:pic>
      <p:pic>
        <p:nvPicPr>
          <p:cNvPr id="18" name="Gráfico 17" descr="Fechar">
            <a:extLst>
              <a:ext uri="{FF2B5EF4-FFF2-40B4-BE49-F238E27FC236}">
                <a16:creationId xmlns:a16="http://schemas.microsoft.com/office/drawing/2014/main" id="{E1B6B8D4-E712-4C99-9B1E-A3AD879A4D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5135" y="2381584"/>
            <a:ext cx="1300910" cy="1300910"/>
          </a:xfrm>
          <a:prstGeom prst="rect">
            <a:avLst/>
          </a:prstGeom>
        </p:spPr>
      </p:pic>
      <p:pic>
        <p:nvPicPr>
          <p:cNvPr id="22" name="Gráfico 21" descr="Lápis">
            <a:extLst>
              <a:ext uri="{FF2B5EF4-FFF2-40B4-BE49-F238E27FC236}">
                <a16:creationId xmlns:a16="http://schemas.microsoft.com/office/drawing/2014/main" id="{B76AC473-0572-4B0C-AEEA-FE2F142937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657" y="2411895"/>
            <a:ext cx="1190498" cy="1190498"/>
          </a:xfrm>
          <a:prstGeom prst="rect">
            <a:avLst/>
          </a:prstGeom>
        </p:spPr>
      </p:pic>
      <p:pic>
        <p:nvPicPr>
          <p:cNvPr id="24" name="Gráfico 23" descr="Marca de seleção">
            <a:extLst>
              <a:ext uri="{FF2B5EF4-FFF2-40B4-BE49-F238E27FC236}">
                <a16:creationId xmlns:a16="http://schemas.microsoft.com/office/drawing/2014/main" id="{EA8F2A7E-9E69-4C0C-8933-8B033C6589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31772" y="2467878"/>
            <a:ext cx="1134515" cy="1134515"/>
          </a:xfrm>
          <a:prstGeom prst="rect">
            <a:avLst/>
          </a:prstGeom>
        </p:spPr>
      </p:pic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CA0310-6E22-460D-95B1-8717E13A2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3" name="Retângulo Arredondado 2"/>
          <p:cNvSpPr/>
          <p:nvPr/>
        </p:nvSpPr>
        <p:spPr>
          <a:xfrm>
            <a:off x="663677" y="5349048"/>
            <a:ext cx="1648847" cy="1331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RETIFICAÇÃO de ART</a:t>
            </a:r>
          </a:p>
        </p:txBody>
      </p:sp>
    </p:spTree>
    <p:extLst>
      <p:ext uri="{BB962C8B-B14F-4D97-AF65-F5344CB8AC3E}">
        <p14:creationId xmlns:p14="http://schemas.microsoft.com/office/powerpoint/2010/main" val="96157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>
            <a:extLst>
              <a:ext uri="{FF2B5EF4-FFF2-40B4-BE49-F238E27FC236}">
                <a16:creationId xmlns:a16="http://schemas.microsoft.com/office/drawing/2014/main" id="{09A509D9-ADFC-430D-8B83-0C4776A4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"/>
            <a:ext cx="12192000" cy="685508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43C3508-E265-4F52-ACDD-97F9FE51B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"/>
            <a:ext cx="12192000" cy="685508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AF466BA-496D-43B0-A0FB-82CD3C3A46CC}"/>
              </a:ext>
            </a:extLst>
          </p:cNvPr>
          <p:cNvSpPr/>
          <p:nvPr/>
        </p:nvSpPr>
        <p:spPr>
          <a:xfrm>
            <a:off x="3043504" y="1222309"/>
            <a:ext cx="2842542" cy="5635691"/>
          </a:xfrm>
          <a:prstGeom prst="rect">
            <a:avLst/>
          </a:prstGeom>
          <a:solidFill>
            <a:srgbClr val="281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AFB8102-A16C-4AFE-831A-E1583A1582F2}"/>
              </a:ext>
            </a:extLst>
          </p:cNvPr>
          <p:cNvSpPr/>
          <p:nvPr/>
        </p:nvSpPr>
        <p:spPr>
          <a:xfrm>
            <a:off x="179950" y="1222308"/>
            <a:ext cx="2613070" cy="5634232"/>
          </a:xfrm>
          <a:prstGeom prst="rect">
            <a:avLst/>
          </a:prstGeom>
          <a:solidFill>
            <a:srgbClr val="281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421118" y="1631005"/>
            <a:ext cx="2170150" cy="27731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>
                <a:solidFill>
                  <a:srgbClr val="FABB00"/>
                </a:solidFill>
                <a:effectLst/>
                <a:latin typeface="Verdana"/>
                <a:ea typeface="Verdana"/>
                <a:cs typeface="Verdana"/>
              </a:rPr>
              <a:t>ART DE OBRA OU SERVIÇO</a:t>
            </a:r>
            <a:br>
              <a:rPr lang="pt-BR" sz="1800" b="1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</a:br>
            <a:br>
              <a:rPr lang="pt-BR" sz="18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14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Deve ser registrada antes do início da atividade técnica.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Obras públicas podem ser registradas em até 10 dias após a liberação da O.S</a:t>
            </a:r>
            <a:r>
              <a:rPr lang="pt-BR" sz="16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.</a:t>
            </a:r>
            <a:endParaRPr lang="pt-BR" sz="180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sp>
        <p:nvSpPr>
          <p:cNvPr id="2" name="CaixaDeTexto 3">
            <a:extLst>
              <a:ext uri="{FF2B5EF4-FFF2-40B4-BE49-F238E27FC236}">
                <a16:creationId xmlns:a16="http://schemas.microsoft.com/office/drawing/2014/main" id="{511BF5B9-7251-404C-AAB3-91EFF216901E}"/>
              </a:ext>
            </a:extLst>
          </p:cNvPr>
          <p:cNvSpPr txBox="1"/>
          <p:nvPr/>
        </p:nvSpPr>
        <p:spPr>
          <a:xfrm>
            <a:off x="3260826" y="1631005"/>
            <a:ext cx="2407897" cy="34347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ABB00"/>
                </a:solidFill>
                <a:effectLst/>
                <a:latin typeface="Verdana"/>
                <a:ea typeface="Verdana"/>
                <a:cs typeface="Verdana"/>
              </a:rPr>
              <a:t>ART DE CARGO OU FUNÇÃO</a:t>
            </a:r>
            <a:br>
              <a:rPr lang="pt-BR" sz="1800" b="1" dirty="0">
                <a:effectLst/>
                <a:latin typeface="Verdana"/>
                <a:ea typeface="Verdana"/>
                <a:cs typeface="Verdana"/>
              </a:rPr>
            </a:br>
            <a:br>
              <a:rPr lang="pt-BR" sz="1800" b="1" dirty="0">
                <a:effectLst/>
                <a:latin typeface="Verdana"/>
                <a:ea typeface="Verdana"/>
                <a:cs typeface="Verdana"/>
              </a:rPr>
            </a:b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É obrigatória para registrar o cargo e a função técnica perante empresas.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Qualquer alteração do cargo, da função ou da circunscrição onde for exercida a atividade obriga o registro de nova ART.</a:t>
            </a:r>
            <a:endParaRPr lang="pt-BR" sz="1400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F2FF754-41F5-4C4B-863D-2F7274F97D4A}"/>
              </a:ext>
            </a:extLst>
          </p:cNvPr>
          <p:cNvSpPr txBox="1"/>
          <p:nvPr/>
        </p:nvSpPr>
        <p:spPr>
          <a:xfrm>
            <a:off x="7796" y="192998"/>
            <a:ext cx="12184204" cy="617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500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Registro de ART </a:t>
            </a:r>
            <a:endParaRPr lang="pt-BR" sz="350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0AAEC06-ED39-4F0D-910C-1CF76BAB8414}"/>
              </a:ext>
            </a:extLst>
          </p:cNvPr>
          <p:cNvSpPr/>
          <p:nvPr/>
        </p:nvSpPr>
        <p:spPr>
          <a:xfrm>
            <a:off x="6135037" y="1220850"/>
            <a:ext cx="3118294" cy="5635690"/>
          </a:xfrm>
          <a:prstGeom prst="rect">
            <a:avLst/>
          </a:prstGeom>
          <a:solidFill>
            <a:srgbClr val="281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79B0915-3713-4D98-A310-97E192F9CCB3}"/>
              </a:ext>
            </a:extLst>
          </p:cNvPr>
          <p:cNvSpPr/>
          <p:nvPr/>
        </p:nvSpPr>
        <p:spPr>
          <a:xfrm>
            <a:off x="9417448" y="1222308"/>
            <a:ext cx="2613071" cy="5635691"/>
          </a:xfrm>
          <a:prstGeom prst="rect">
            <a:avLst/>
          </a:prstGeom>
          <a:solidFill>
            <a:srgbClr val="281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92EA946-2339-4F91-8D59-718C6B7F0F96}"/>
              </a:ext>
            </a:extLst>
          </p:cNvPr>
          <p:cNvSpPr txBox="1"/>
          <p:nvPr/>
        </p:nvSpPr>
        <p:spPr>
          <a:xfrm>
            <a:off x="6182552" y="1523316"/>
            <a:ext cx="3044346" cy="31382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ART DE OBRA/ SERVIÇO VINCULADA </a:t>
            </a:r>
            <a:br>
              <a:rPr lang="pt-BR" b="1" dirty="0">
                <a:latin typeface="Verdana"/>
                <a:ea typeface="Verdana"/>
                <a:cs typeface="Verdana"/>
              </a:rPr>
            </a:br>
            <a:r>
              <a:rPr lang="pt-BR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 CARGO OU FUNÇÃO</a:t>
            </a:r>
            <a:br>
              <a:rPr lang="pt-BR" b="1" dirty="0">
                <a:latin typeface="Verdana"/>
                <a:ea typeface="Verdana"/>
                <a:cs typeface="Verdana"/>
              </a:rPr>
            </a:br>
            <a:br>
              <a:rPr lang="pt-BR" sz="1400" b="1" dirty="0">
                <a:latin typeface="Verdana"/>
                <a:ea typeface="Verdana"/>
                <a:cs typeface="Verdana"/>
              </a:rPr>
            </a:b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Qualquer atividade técnica prestada para a própria empresa a qual está vinculado (funcionário, sócio, diretor) obriga o registro da ART de obra ou serviço, vinculada </a:t>
            </a:r>
            <a:r>
              <a:rPr lang="pt-BR" sz="14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à</a:t>
            </a: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 ART de cargo ou função.</a:t>
            </a:r>
            <a:r>
              <a:rPr lang="pt-BR" sz="14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 </a:t>
            </a:r>
            <a:endParaRPr lang="en-US" sz="1400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i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Artigo 44 / resolução 1025</a:t>
            </a:r>
            <a:endParaRPr lang="pt-BR" sz="1400" i="1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79FAF29-A3D7-469D-AC43-A68A16FF9243}"/>
              </a:ext>
            </a:extLst>
          </p:cNvPr>
          <p:cNvSpPr txBox="1"/>
          <p:nvPr/>
        </p:nvSpPr>
        <p:spPr>
          <a:xfrm>
            <a:off x="9618808" y="1523316"/>
            <a:ext cx="2210350" cy="35420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rgbClr val="FABB00"/>
                </a:solidFill>
                <a:effectLst/>
                <a:latin typeface="Verdana"/>
                <a:ea typeface="Verdana"/>
                <a:cs typeface="Verdana"/>
              </a:rPr>
              <a:t>ART MÚLTIPLA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8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Para serviços de rotina, realizados em grandes quantidades, dentro do mesmo mês, cujos valores de contrato são inferiores a R$ 4 mil.</a:t>
            </a:r>
            <a:r>
              <a:rPr lang="pt-BR" sz="14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 </a:t>
            </a:r>
            <a:endParaRPr lang="pt-BR" sz="14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endParaRPr lang="pt-BR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7" name="Gráfico 26" descr="Trabalhador da construção civil">
            <a:extLst>
              <a:ext uri="{FF2B5EF4-FFF2-40B4-BE49-F238E27FC236}">
                <a16:creationId xmlns:a16="http://schemas.microsoft.com/office/drawing/2014/main" id="{1CF55B29-6C49-4670-8B45-223CB2271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39890" y="5392233"/>
            <a:ext cx="1329670" cy="1329670"/>
          </a:xfrm>
          <a:prstGeom prst="rect">
            <a:avLst/>
          </a:prstGeom>
        </p:spPr>
      </p:pic>
      <p:pic>
        <p:nvPicPr>
          <p:cNvPr id="29" name="Gráfico 28" descr="Cone de tráfego">
            <a:extLst>
              <a:ext uri="{FF2B5EF4-FFF2-40B4-BE49-F238E27FC236}">
                <a16:creationId xmlns:a16="http://schemas.microsoft.com/office/drawing/2014/main" id="{5C53A28D-EED9-4B9F-9FB1-6FF804C27B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7661" y="5334803"/>
            <a:ext cx="1329670" cy="1329670"/>
          </a:xfrm>
          <a:prstGeom prst="rect">
            <a:avLst/>
          </a:prstGeom>
        </p:spPr>
      </p:pic>
      <p:pic>
        <p:nvPicPr>
          <p:cNvPr id="33" name="Gráfico 32" descr="Maleta">
            <a:extLst>
              <a:ext uri="{FF2B5EF4-FFF2-40B4-BE49-F238E27FC236}">
                <a16:creationId xmlns:a16="http://schemas.microsoft.com/office/drawing/2014/main" id="{223D6518-4958-46E8-A2A0-E14A00C906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97873" y="5207467"/>
            <a:ext cx="1382962" cy="1382962"/>
          </a:xfrm>
          <a:prstGeom prst="rect">
            <a:avLst/>
          </a:prstGeom>
        </p:spPr>
      </p:pic>
      <p:pic>
        <p:nvPicPr>
          <p:cNvPr id="35" name="Gráfico 34" descr="Diagrama de Venn">
            <a:extLst>
              <a:ext uri="{FF2B5EF4-FFF2-40B4-BE49-F238E27FC236}">
                <a16:creationId xmlns:a16="http://schemas.microsoft.com/office/drawing/2014/main" id="{4D2B2B3D-EE6C-47E9-A302-37219B5C4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89175" y="5334684"/>
            <a:ext cx="1395164" cy="1395164"/>
          </a:xfrm>
          <a:prstGeom prst="rect">
            <a:avLst/>
          </a:prstGeom>
        </p:spPr>
      </p:pic>
      <p:pic>
        <p:nvPicPr>
          <p:cNvPr id="3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7C23E3-7E00-4EBC-9F83-91E68FAA4F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22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B4A3E3C-BB14-4FA8-8880-23655DF4EACA}"/>
              </a:ext>
            </a:extLst>
          </p:cNvPr>
          <p:cNvSpPr/>
          <p:nvPr/>
        </p:nvSpPr>
        <p:spPr>
          <a:xfrm>
            <a:off x="5803641" y="7235"/>
            <a:ext cx="6388359" cy="6858000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9964386-0C87-44F1-BDAE-C7E031D8AA3A}"/>
              </a:ext>
            </a:extLst>
          </p:cNvPr>
          <p:cNvSpPr/>
          <p:nvPr/>
        </p:nvSpPr>
        <p:spPr>
          <a:xfrm>
            <a:off x="0" y="7235"/>
            <a:ext cx="5803641" cy="6858000"/>
          </a:xfrm>
          <a:prstGeom prst="rect">
            <a:avLst/>
          </a:prstGeom>
          <a:solidFill>
            <a:srgbClr val="FA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99368" y="1092616"/>
            <a:ext cx="5234602" cy="39731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3500" b="1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RETIFICAÇÃO </a:t>
            </a:r>
            <a:br>
              <a:rPr lang="pt-BR" sz="3500" b="1" dirty="0">
                <a:effectLst/>
                <a:latin typeface="Verdana"/>
                <a:ea typeface="Verdana"/>
                <a:cs typeface="Verdana"/>
              </a:rPr>
            </a:br>
            <a:r>
              <a:rPr lang="pt-BR" sz="3500" b="1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DE ART</a:t>
            </a:r>
            <a:r>
              <a:rPr lang="pt-BR" sz="4000" b="1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 </a:t>
            </a:r>
            <a:br>
              <a:rPr lang="pt-BR" sz="18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br>
              <a:rPr lang="pt-BR" sz="18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1600" dirty="0">
                <a:solidFill>
                  <a:srgbClr val="054589"/>
                </a:solidFill>
                <a:latin typeface="Verdana"/>
                <a:ea typeface="Verdana"/>
                <a:cs typeface="Verdana"/>
              </a:rPr>
              <a:t>Quando houver necessidade de corrigir dados da ART inicial, o profissional pode retificá-la através de uma ART Substituta vinculada àquela.</a:t>
            </a:r>
          </a:p>
          <a:p>
            <a:pPr algn="ctr">
              <a:spcAft>
                <a:spcPts val="800"/>
              </a:spcAft>
            </a:pPr>
            <a:r>
              <a:rPr lang="pt-BR" sz="1600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Essa retificação será isenta de taxa quando corrigir dados que não alterem dados do contrato ou a atividade técnica.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Caso haja necessidade de alterar dados do contrato ou a atividade técnica, a retificação </a:t>
            </a:r>
            <a:br>
              <a:rPr lang="pt-BR" sz="1600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1600" dirty="0">
                <a:solidFill>
                  <a:srgbClr val="054589"/>
                </a:solidFill>
                <a:effectLst/>
                <a:latin typeface="Verdana"/>
                <a:ea typeface="Verdana"/>
                <a:cs typeface="Verdana"/>
              </a:rPr>
              <a:t>de ART está sujeita a taxa.</a:t>
            </a:r>
            <a:endParaRPr lang="pt-BR" sz="1600" dirty="0">
              <a:solidFill>
                <a:srgbClr val="054589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C9DB7F-2BBD-4DCA-A651-A4C78B128923}"/>
              </a:ext>
            </a:extLst>
          </p:cNvPr>
          <p:cNvSpPr txBox="1"/>
          <p:nvPr/>
        </p:nvSpPr>
        <p:spPr>
          <a:xfrm>
            <a:off x="6095490" y="1182875"/>
            <a:ext cx="5697142" cy="3471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ABB00"/>
                </a:solidFill>
                <a:effectLst/>
                <a:latin typeface="Verdana"/>
                <a:ea typeface="Verdana"/>
                <a:cs typeface="Verdana"/>
              </a:rPr>
              <a:t>SUBCONTRATAÇÃO/</a:t>
            </a:r>
            <a:br>
              <a:rPr lang="pt-BR" sz="3500" b="1" dirty="0">
                <a:effectLst/>
                <a:latin typeface="Verdana"/>
                <a:ea typeface="Verdana"/>
                <a:cs typeface="Verdana"/>
              </a:rPr>
            </a:br>
            <a:r>
              <a:rPr lang="pt-BR" sz="3500" b="1" dirty="0">
                <a:solidFill>
                  <a:srgbClr val="FABB00"/>
                </a:solidFill>
                <a:effectLst/>
                <a:latin typeface="Verdana"/>
                <a:ea typeface="Verdana"/>
                <a:cs typeface="Verdana"/>
              </a:rPr>
              <a:t>SUBEMPREITADA</a:t>
            </a:r>
            <a:endParaRPr lang="pt-BR" sz="3500" dirty="0">
              <a:solidFill>
                <a:srgbClr val="FABB00"/>
              </a:solidFill>
              <a:effectLst/>
              <a:latin typeface="Verdana"/>
              <a:ea typeface="Verdana"/>
              <a:cs typeface="Verdana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O profissional da PJ inicialmente contratada deve registrar ART de gestão, direção, supervisão, ou coordenação do serviço subcontratado.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O profissional da PJ subcontratada deve registrar ART relativa à atividade (execução, manutenção, instalação etc.) que lhe foi subcontratada, vinculada por contrato na ART inicial de gestão, direção, supervisão, ou coordenação de seu contratante.</a:t>
            </a:r>
            <a:endParaRPr lang="pt-BR" sz="1600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" name="Gráfico 12" descr="Rede social">
            <a:extLst>
              <a:ext uri="{FF2B5EF4-FFF2-40B4-BE49-F238E27FC236}">
                <a16:creationId xmlns:a16="http://schemas.microsoft.com/office/drawing/2014/main" id="{0C0CC94E-8010-4896-ABD8-75201808D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06434" y="5206176"/>
            <a:ext cx="1613102" cy="161310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8121B3F-DC99-499D-810D-77CC23CE10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65" y="5573697"/>
            <a:ext cx="965333" cy="1183939"/>
          </a:xfrm>
          <a:prstGeom prst="rect">
            <a:avLst/>
          </a:prstGeom>
        </p:spPr>
      </p:pic>
      <p:pic>
        <p:nvPicPr>
          <p:cNvPr id="8" name="Picture 10" descr="A picture containing object, clock, photo, reading&#10;&#10;Description automatically generated">
            <a:extLst>
              <a:ext uri="{FF2B5EF4-FFF2-40B4-BE49-F238E27FC236}">
                <a16:creationId xmlns:a16="http://schemas.microsoft.com/office/drawing/2014/main" id="{2D469717-85B1-43A5-9EBF-99203ECD7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40" y="354083"/>
            <a:ext cx="191452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computer&#10;&#10;Description automatically generated">
            <a:extLst>
              <a:ext uri="{FF2B5EF4-FFF2-40B4-BE49-F238E27FC236}">
                <a16:creationId xmlns:a16="http://schemas.microsoft.com/office/drawing/2014/main" id="{3C396107-18DC-4129-9128-82B24E6BE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8"/>
          <a:stretch/>
        </p:blipFill>
        <p:spPr>
          <a:xfrm>
            <a:off x="5168348" y="0"/>
            <a:ext cx="7015856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E33F05B-50B9-2E46-9ADF-1FE6F28F9B61}"/>
              </a:ext>
            </a:extLst>
          </p:cNvPr>
          <p:cNvSpPr/>
          <p:nvPr/>
        </p:nvSpPr>
        <p:spPr>
          <a:xfrm>
            <a:off x="-1" y="7235"/>
            <a:ext cx="5267739" cy="6858000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475621" y="1719638"/>
            <a:ext cx="4286151" cy="42502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BAIXA DA ART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É uma forma de comunicar a sociedade sobre a conclusão da obra/serviço.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Somente será concluída a participação do profissional em determinada atividade técnica a partir da data da baixa da ART correspondente </a:t>
            </a:r>
            <a:r>
              <a:rPr lang="pt-BR" sz="1600" i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(art. 13 da Res. 1025)</a:t>
            </a:r>
            <a:r>
              <a:rPr lang="pt-BR" sz="16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.</a:t>
            </a:r>
            <a:br>
              <a:rPr lang="pt-BR" sz="16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endParaRPr lang="pt-BR" sz="16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b="1" i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Importante</a:t>
            </a:r>
            <a:r>
              <a:rPr lang="pt-BR" sz="16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: enquanto a ART não for baixada, o profissional é responsável pela obra ou serviço em andamento !</a:t>
            </a:r>
            <a:endParaRPr lang="pt-BR" sz="16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777299-176A-4576-A756-946F6C64E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93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omputador&#10;&#10;Descrição gerada automaticamente">
            <a:extLst>
              <a:ext uri="{FF2B5EF4-FFF2-40B4-BE49-F238E27FC236}">
                <a16:creationId xmlns:a16="http://schemas.microsoft.com/office/drawing/2014/main" id="{0A5D76FD-A6FD-BC4F-9567-5FAC42622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88475" y="249210"/>
            <a:ext cx="12099827" cy="11939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35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BAIXA DA ART NÃO</a:t>
            </a:r>
            <a:r>
              <a:rPr lang="pt-BR" sz="3500" b="1">
                <a:solidFill>
                  <a:srgbClr val="F7B817"/>
                </a:solidFill>
                <a:latin typeface="Verdana"/>
                <a:ea typeface="Verdana"/>
                <a:cs typeface="Verdana"/>
              </a:rPr>
              <a:t> </a:t>
            </a:r>
            <a:br>
              <a:rPr lang="pt-BR" sz="3500" b="1">
                <a:solidFill>
                  <a:srgbClr val="F7B817"/>
                </a:solidFill>
                <a:latin typeface="Verdana"/>
                <a:ea typeface="Verdana"/>
                <a:cs typeface="Verdana"/>
              </a:rPr>
            </a:br>
            <a:r>
              <a:rPr lang="pt-BR" sz="35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EXIME RESPONSABILIDADES</a:t>
            </a:r>
            <a:endParaRPr lang="pt-BR" sz="3500">
              <a:latin typeface="Verdana"/>
              <a:ea typeface="Verdana"/>
              <a:cs typeface="Verdan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F515A33-31FF-C843-8F75-D15C66BC58E5}"/>
              </a:ext>
            </a:extLst>
          </p:cNvPr>
          <p:cNvSpPr txBox="1"/>
          <p:nvPr/>
        </p:nvSpPr>
        <p:spPr>
          <a:xfrm>
            <a:off x="398642" y="4701939"/>
            <a:ext cx="2078255" cy="362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Técnica</a:t>
            </a:r>
            <a:endParaRPr lang="pt-BR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075D51F-1266-774E-994E-EB0D7A05A8D0}"/>
              </a:ext>
            </a:extLst>
          </p:cNvPr>
          <p:cNvSpPr txBox="1"/>
          <p:nvPr/>
        </p:nvSpPr>
        <p:spPr>
          <a:xfrm>
            <a:off x="2261934" y="4701939"/>
            <a:ext cx="2078255" cy="362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Civil</a:t>
            </a:r>
            <a:endParaRPr lang="pt-BR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9689DB-A6A6-3440-832E-FE0C9C10F5B5}"/>
              </a:ext>
            </a:extLst>
          </p:cNvPr>
          <p:cNvSpPr txBox="1"/>
          <p:nvPr/>
        </p:nvSpPr>
        <p:spPr>
          <a:xfrm>
            <a:off x="4026750" y="4701939"/>
            <a:ext cx="2078255" cy="362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Criminal</a:t>
            </a:r>
            <a:endParaRPr lang="pt-BR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2EF0ABB-92A1-DC41-8FA4-9067FB55DD33}"/>
              </a:ext>
            </a:extLst>
          </p:cNvPr>
          <p:cNvSpPr txBox="1"/>
          <p:nvPr/>
        </p:nvSpPr>
        <p:spPr>
          <a:xfrm>
            <a:off x="5988518" y="4701939"/>
            <a:ext cx="2078255" cy="362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Administrativa</a:t>
            </a:r>
            <a:endParaRPr lang="pt-BR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CDC12D4-7C38-0346-A301-AD3BF8B54055}"/>
              </a:ext>
            </a:extLst>
          </p:cNvPr>
          <p:cNvSpPr txBox="1"/>
          <p:nvPr/>
        </p:nvSpPr>
        <p:spPr>
          <a:xfrm>
            <a:off x="8006558" y="4701939"/>
            <a:ext cx="2078255" cy="362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Trabalhista</a:t>
            </a:r>
            <a:endParaRPr lang="pt-BR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58DF57D-4B0A-8D42-A46D-667D01EC2C79}"/>
              </a:ext>
            </a:extLst>
          </p:cNvPr>
          <p:cNvSpPr txBox="1"/>
          <p:nvPr/>
        </p:nvSpPr>
        <p:spPr>
          <a:xfrm>
            <a:off x="9715103" y="4701939"/>
            <a:ext cx="2078255" cy="3624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b="1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Ética</a:t>
            </a:r>
            <a:endParaRPr lang="pt-BR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3D4FCF-17C6-4D8C-9F33-A17EE41A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7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33F05B-50B9-2E46-9ADF-1FE6F28F9B61}"/>
              </a:ext>
            </a:extLst>
          </p:cNvPr>
          <p:cNvSpPr/>
          <p:nvPr/>
        </p:nvSpPr>
        <p:spPr>
          <a:xfrm>
            <a:off x="-505967" y="0"/>
            <a:ext cx="5267739" cy="6858000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5536" y="1214068"/>
            <a:ext cx="4286151" cy="42569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Fiscalização intensa nos anúncios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de venda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 err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ARTs</a:t>
            </a:r>
            <a:endParaRPr lang="pt-BR" sz="3500" b="1" dirty="0">
              <a:solidFill>
                <a:srgbClr val="F7B817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777299-176A-4576-A756-946F6C64E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885" y="587204"/>
            <a:ext cx="3155393" cy="488379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892" y="584623"/>
            <a:ext cx="5536492" cy="447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7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omputer, refrigerator&#10;&#10;Description automatically generated">
            <a:extLst>
              <a:ext uri="{FF2B5EF4-FFF2-40B4-BE49-F238E27FC236}">
                <a16:creationId xmlns:a16="http://schemas.microsoft.com/office/drawing/2014/main" id="{6B4444D3-0CC4-4F67-BB7C-A682D6754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" y="9939"/>
            <a:ext cx="12184204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669535" y="1192752"/>
            <a:ext cx="260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0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CANCELAMENTO DA ART</a:t>
            </a:r>
            <a:endParaRPr lang="pt-BR" sz="2000">
              <a:solidFill>
                <a:srgbClr val="F7B817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6" name="CaixaDeTexto 3">
            <a:extLst>
              <a:ext uri="{FF2B5EF4-FFF2-40B4-BE49-F238E27FC236}">
                <a16:creationId xmlns:a16="http://schemas.microsoft.com/office/drawing/2014/main" id="{3523713C-44EE-4038-9906-44E1E31C2DCF}"/>
              </a:ext>
            </a:extLst>
          </p:cNvPr>
          <p:cNvSpPr txBox="1"/>
          <p:nvPr/>
        </p:nvSpPr>
        <p:spPr>
          <a:xfrm>
            <a:off x="628699" y="4895835"/>
            <a:ext cx="2770487" cy="1724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Quando nenhuma das atividades técnicas descritas na ART forem executadas; ou quando o contrato não for executado.</a:t>
            </a:r>
          </a:p>
          <a:p>
            <a: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Por se tratar de um documento oficial, o cancelamento deve ser objeto de análise de Câmara Especializada.</a:t>
            </a:r>
            <a:endParaRPr lang="pt-BR" sz="120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8" name="CaixaDeTexto 3">
            <a:extLst>
              <a:ext uri="{FF2B5EF4-FFF2-40B4-BE49-F238E27FC236}">
                <a16:creationId xmlns:a16="http://schemas.microsoft.com/office/drawing/2014/main" id="{07746ACA-9D66-4E2D-A3EF-C5A007CA6407}"/>
              </a:ext>
            </a:extLst>
          </p:cNvPr>
          <p:cNvSpPr txBox="1"/>
          <p:nvPr/>
        </p:nvSpPr>
        <p:spPr>
          <a:xfrm>
            <a:off x="4311101" y="4895835"/>
            <a:ext cx="3561543" cy="1711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Será passível de nulidade sempre que for verificada irregularidade no preenchimento,</a:t>
            </a:r>
            <a:b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tais como:</a:t>
            </a:r>
          </a:p>
          <a:p>
            <a:r>
              <a:rPr lang="pt-BR" sz="120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E</a:t>
            </a:r>
            <a: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rro, exorbitância, empréstimo de nome, apropriação de atividade técnica desenvolvida por outro profissional ou indeferido o requerimento de regularização da obra ou serviço relacionado.</a:t>
            </a:r>
            <a:endParaRPr lang="pt-BR" sz="1200">
              <a:latin typeface="Verdana"/>
              <a:ea typeface="Verdana"/>
              <a:cs typeface="Verdana"/>
            </a:endParaRP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AB1649F0-D932-4BFD-A000-14822EA23F0C}"/>
              </a:ext>
            </a:extLst>
          </p:cNvPr>
          <p:cNvSpPr txBox="1"/>
          <p:nvPr/>
        </p:nvSpPr>
        <p:spPr>
          <a:xfrm>
            <a:off x="8992859" y="4895835"/>
            <a:ext cx="2568131" cy="126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Caso não tenha registrado a ART antes ou durante o período do serviço, o profissional deve efetuar o procedimento de regularização junto ao Crea-SP.</a:t>
            </a:r>
            <a:endParaRPr lang="pt-BR" sz="120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2" name="CaixaDeTexto 3">
            <a:extLst>
              <a:ext uri="{FF2B5EF4-FFF2-40B4-BE49-F238E27FC236}">
                <a16:creationId xmlns:a16="http://schemas.microsoft.com/office/drawing/2014/main" id="{DD26811B-A808-4C90-AA4A-6B0B80E94843}"/>
              </a:ext>
            </a:extLst>
          </p:cNvPr>
          <p:cNvSpPr txBox="1"/>
          <p:nvPr/>
        </p:nvSpPr>
        <p:spPr>
          <a:xfrm>
            <a:off x="8105911" y="1315350"/>
            <a:ext cx="3734486" cy="4909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16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REGULARIZAÇÃO DE ART</a:t>
            </a:r>
            <a:br>
              <a:rPr lang="pt-BR" sz="20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9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Resoluções 1050/2013 e 1101/2018 do </a:t>
            </a:r>
            <a:r>
              <a:rPr lang="pt-BR" sz="900" b="1" err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Confea</a:t>
            </a:r>
            <a:endParaRPr lang="pt-BR" sz="900">
              <a:solidFill>
                <a:srgbClr val="F7B817"/>
              </a:solidFill>
              <a:effectLst/>
              <a:latin typeface="Verdana"/>
              <a:ea typeface="Verdana"/>
              <a:cs typeface="Verdana"/>
            </a:endParaRPr>
          </a:p>
        </p:txBody>
      </p:sp>
      <p:sp>
        <p:nvSpPr>
          <p:cNvPr id="14" name="CaixaDeTexto 3">
            <a:extLst>
              <a:ext uri="{FF2B5EF4-FFF2-40B4-BE49-F238E27FC236}">
                <a16:creationId xmlns:a16="http://schemas.microsoft.com/office/drawing/2014/main" id="{DCCF312C-2A40-4741-88EE-995A991BFCEC}"/>
              </a:ext>
            </a:extLst>
          </p:cNvPr>
          <p:cNvSpPr txBox="1"/>
          <p:nvPr/>
        </p:nvSpPr>
        <p:spPr>
          <a:xfrm>
            <a:off x="4981624" y="1192752"/>
            <a:ext cx="222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20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NULIDADE </a:t>
            </a:r>
            <a:br>
              <a:rPr lang="pt-BR" sz="20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</a:br>
            <a:r>
              <a:rPr lang="pt-BR" sz="2000" b="1">
                <a:solidFill>
                  <a:srgbClr val="F7B817"/>
                </a:solidFill>
                <a:effectLst/>
                <a:latin typeface="Verdana"/>
                <a:ea typeface="Verdana"/>
                <a:cs typeface="Verdana"/>
              </a:rPr>
              <a:t>DA ART</a:t>
            </a:r>
            <a:endParaRPr lang="pt-BR" sz="2000">
              <a:solidFill>
                <a:srgbClr val="F7B817"/>
              </a:solidFill>
              <a:effectLst/>
              <a:latin typeface="Verdana"/>
              <a:ea typeface="Verdana"/>
              <a:cs typeface="Verdana"/>
            </a:endParaRP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936672-1E62-4E4F-AA99-9DEBE9033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43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D94952C-B6FD-4231-BF7D-5F0610871561}"/>
              </a:ext>
            </a:extLst>
          </p:cNvPr>
          <p:cNvSpPr/>
          <p:nvPr/>
        </p:nvSpPr>
        <p:spPr>
          <a:xfrm>
            <a:off x="5178490" y="-3618"/>
            <a:ext cx="7013510" cy="6865235"/>
          </a:xfrm>
          <a:prstGeom prst="rect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7235"/>
            <a:ext cx="5267739" cy="6858000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475621" y="1719638"/>
            <a:ext cx="4286151" cy="2889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7B817"/>
                </a:solidFill>
                <a:latin typeface="Verdana"/>
                <a:ea typeface="Verdana"/>
                <a:cs typeface="Verdana"/>
              </a:rPr>
              <a:t>CONSULTA PÚBLICA DAS </a:t>
            </a:r>
            <a:r>
              <a:rPr lang="pt-BR" sz="3500" b="1" dirty="0" err="1">
                <a:solidFill>
                  <a:srgbClr val="F7B817"/>
                </a:solidFill>
                <a:latin typeface="Verdana"/>
                <a:ea typeface="Verdana"/>
                <a:cs typeface="Verdana"/>
              </a:rPr>
              <a:t>ARTs</a:t>
            </a:r>
            <a:r>
              <a:rPr lang="pt-BR" sz="3500" b="1" dirty="0">
                <a:solidFill>
                  <a:srgbClr val="F7B817"/>
                </a:solidFill>
                <a:latin typeface="Verdana"/>
                <a:ea typeface="Verdana"/>
                <a:cs typeface="Verdana"/>
              </a:rPr>
              <a:t> </a:t>
            </a:r>
            <a:endParaRPr lang="pt-BR" sz="4000" b="1" dirty="0">
              <a:solidFill>
                <a:srgbClr val="F7B817"/>
              </a:solidFill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Está disponível no site do Crea-SP, link </a:t>
            </a:r>
            <a:r>
              <a:rPr lang="pt-BR" sz="1600" dirty="0" err="1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Creanet</a:t>
            </a:r>
            <a:r>
              <a:rPr lang="pt-BR" sz="1600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  <a:t>, item Consulta Pública.</a:t>
            </a: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A732C9D-233D-46F6-BFED-27FA772B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12" y="1571625"/>
            <a:ext cx="6315075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7E2DF5-3E55-4924-9D35-2405F9C47214}"/>
              </a:ext>
            </a:extLst>
          </p:cNvPr>
          <p:cNvSpPr txBox="1"/>
          <p:nvPr/>
        </p:nvSpPr>
        <p:spPr>
          <a:xfrm>
            <a:off x="3048778" y="3248999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373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7C62D47-1D10-41CC-940D-D40FB7F9B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5" y="328"/>
            <a:ext cx="12239625" cy="68573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463065" y="2418441"/>
            <a:ext cx="4463189" cy="23826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Responsabilidade </a:t>
            </a:r>
            <a:br>
              <a:rPr lang="pt-BR" sz="20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t-BR" sz="20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do profissional</a:t>
            </a:r>
            <a:endParaRPr lang="pt-BR" sz="20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Quando for contratado como autônomo</a:t>
            </a:r>
            <a:br>
              <a:rPr lang="pt-BR" sz="1400" dirty="0">
                <a:effectLst/>
                <a:latin typeface="Verdana"/>
                <a:ea typeface="Verdana"/>
                <a:cs typeface="Verdana"/>
              </a:rPr>
            </a:b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Quando for o proprietário do empreendimento.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8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800" b="1" dirty="0">
                <a:solidFill>
                  <a:srgbClr val="281F4A"/>
                </a:solidFill>
                <a:effectLst/>
                <a:latin typeface="Verdana"/>
                <a:ea typeface="Verdana"/>
                <a:cs typeface="Verdana"/>
              </a:rPr>
            </a:br>
            <a:endParaRPr lang="pt-BR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B4CCDE7-1F5E-4D10-BDFA-39CC35846896}"/>
              </a:ext>
            </a:extLst>
          </p:cNvPr>
          <p:cNvSpPr txBox="1"/>
          <p:nvPr/>
        </p:nvSpPr>
        <p:spPr>
          <a:xfrm>
            <a:off x="8316142" y="2370618"/>
            <a:ext cx="3496441" cy="18152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Responsabilidade </a:t>
            </a:r>
            <a:br>
              <a:rPr lang="pt-BR" sz="2000" b="1" dirty="0">
                <a:solidFill>
                  <a:schemeClr val="bg1"/>
                </a:solidFill>
                <a:latin typeface="Verdana"/>
                <a:ea typeface="Verdana"/>
                <a:cs typeface="Verdana"/>
              </a:rPr>
            </a:br>
            <a:r>
              <a:rPr lang="pt-BR" sz="2000" b="1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da empresa</a:t>
            </a:r>
            <a:endParaRPr lang="pt-BR" sz="20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  <a:t>Quando o profissional desenvolver atividades técnicas em nome da PJ com a qual mantem vínculo.</a:t>
            </a:r>
            <a:br>
              <a:rPr lang="pt-BR" sz="1800" dirty="0">
                <a:solidFill>
                  <a:schemeClr val="bg1"/>
                </a:solidFill>
                <a:effectLst/>
                <a:latin typeface="Verdana"/>
                <a:ea typeface="Verdana"/>
                <a:cs typeface="Verdana"/>
              </a:rPr>
            </a:br>
            <a:endParaRPr lang="pt-BR" sz="18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EFDB3-18EB-4B50-BC23-55D49239EA7C}"/>
              </a:ext>
            </a:extLst>
          </p:cNvPr>
          <p:cNvSpPr txBox="1"/>
          <p:nvPr/>
        </p:nvSpPr>
        <p:spPr>
          <a:xfrm>
            <a:off x="813385" y="238853"/>
            <a:ext cx="12239625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35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Recolhimento da TAXA da ART</a:t>
            </a:r>
            <a:endParaRPr lang="en-US" sz="3500" dirty="0">
              <a:solidFill>
                <a:srgbClr val="FABB00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3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992480A-7747-4310-854B-3B236E03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1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6D94952C-B6FD-4231-BF7D-5F0610871561}"/>
              </a:ext>
            </a:extLst>
          </p:cNvPr>
          <p:cNvSpPr/>
          <p:nvPr/>
        </p:nvSpPr>
        <p:spPr>
          <a:xfrm>
            <a:off x="5178490" y="-3618"/>
            <a:ext cx="7013510" cy="6865235"/>
          </a:xfrm>
          <a:prstGeom prst="rect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374534"/>
            <a:ext cx="12192001" cy="6858000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rgbClr val="FFC000"/>
                </a:solidFill>
              </a:rPr>
              <a:t>20%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169448" y="1258881"/>
            <a:ext cx="4286151" cy="16110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500" b="1" dirty="0">
                <a:solidFill>
                  <a:srgbClr val="F7B817"/>
                </a:solidFill>
                <a:latin typeface="Verdana"/>
                <a:ea typeface="Verdana"/>
                <a:cs typeface="Verdana"/>
              </a:rPr>
              <a:t>Divisão Taxas de </a:t>
            </a:r>
            <a:r>
              <a:rPr lang="pt-BR" sz="3500" b="1" dirty="0" err="1">
                <a:solidFill>
                  <a:srgbClr val="F7B817"/>
                </a:solidFill>
                <a:latin typeface="Verdana"/>
                <a:ea typeface="Verdana"/>
                <a:cs typeface="Verdana"/>
              </a:rPr>
              <a:t>ARTs</a:t>
            </a:r>
            <a:endParaRPr lang="pt-BR" sz="4000" b="1" dirty="0">
              <a:solidFill>
                <a:srgbClr val="F7B817"/>
              </a:solidFill>
              <a:latin typeface="Verdana"/>
              <a:ea typeface="Verdana"/>
              <a:cs typeface="Verdana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1600" dirty="0">
              <a:solidFill>
                <a:schemeClr val="bg1"/>
              </a:solidFill>
              <a:effectLst/>
              <a:latin typeface="Verdana"/>
              <a:ea typeface="Verdana"/>
              <a:cs typeface="Verdana"/>
            </a:endParaRP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7E2DF5-3E55-4924-9D35-2405F9C47214}"/>
              </a:ext>
            </a:extLst>
          </p:cNvPr>
          <p:cNvSpPr txBox="1"/>
          <p:nvPr/>
        </p:nvSpPr>
        <p:spPr>
          <a:xfrm>
            <a:off x="5362135" y="874160"/>
            <a:ext cx="1959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i="0" dirty="0">
                <a:solidFill>
                  <a:srgbClr val="FFC000"/>
                </a:solidFill>
                <a:effectLst/>
                <a:latin typeface="Times New Roman" panose="02020603050405020304" pitchFamily="18" charset="0"/>
              </a:rPr>
              <a:t> 12%</a:t>
            </a:r>
            <a:endParaRPr lang="pt-BR" sz="4400" b="1" dirty="0">
              <a:solidFill>
                <a:srgbClr val="FFC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869" y="1720974"/>
            <a:ext cx="3414936" cy="8480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869" y="3550289"/>
            <a:ext cx="3580395" cy="64176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5869" y="4232311"/>
            <a:ext cx="3580395" cy="19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035950" y="309637"/>
            <a:ext cx="9002095" cy="1146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Participem das Redes Sociais do  Crea-SP e Associações de Engenharia</a:t>
            </a: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95" y="1455848"/>
            <a:ext cx="4574536" cy="4572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980" y="1589649"/>
            <a:ext cx="3894893" cy="50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92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5334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/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D75C365-B736-4788-8C40-9CF880F55FDC}"/>
              </a:ext>
            </a:extLst>
          </p:cNvPr>
          <p:cNvSpPr/>
          <p:nvPr/>
        </p:nvSpPr>
        <p:spPr>
          <a:xfrm>
            <a:off x="7607030" y="5476672"/>
            <a:ext cx="4584970" cy="125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45" y="827630"/>
            <a:ext cx="10755087" cy="60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45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5334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/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D75C365-B736-4788-8C40-9CF880F55FDC}"/>
              </a:ext>
            </a:extLst>
          </p:cNvPr>
          <p:cNvSpPr/>
          <p:nvPr/>
        </p:nvSpPr>
        <p:spPr>
          <a:xfrm>
            <a:off x="7607030" y="5476672"/>
            <a:ext cx="4584970" cy="125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995" y="1384658"/>
            <a:ext cx="9748005" cy="548057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334000" y="5388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t-BR" sz="3500" b="1" dirty="0">
                <a:solidFill>
                  <a:srgbClr val="FABB00"/>
                </a:solidFill>
                <a:latin typeface="Verdana"/>
                <a:ea typeface="Verdana"/>
                <a:cs typeface="Verdana"/>
                <a:hlinkClick r:id="rId5"/>
              </a:rPr>
              <a:t>www.creasp.org.br</a:t>
            </a:r>
            <a:r>
              <a:rPr lang="pt-BR" sz="35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 – Comunicações - Cursos</a:t>
            </a:r>
            <a:endParaRPr lang="en-US" sz="3500" dirty="0">
              <a:solidFill>
                <a:srgbClr val="FABB00"/>
              </a:solidFill>
              <a:latin typeface="Verdana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8172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5334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ART de obra/serviço já disponível no APP do Crea-SP</a:t>
            </a: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D75C365-B736-4788-8C40-9CF880F55FDC}"/>
              </a:ext>
            </a:extLst>
          </p:cNvPr>
          <p:cNvSpPr/>
          <p:nvPr/>
        </p:nvSpPr>
        <p:spPr>
          <a:xfrm>
            <a:off x="7607030" y="5476672"/>
            <a:ext cx="4584970" cy="125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12" y="-11761"/>
            <a:ext cx="7051267" cy="68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69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12192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m</a:t>
            </a: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4" name="AutoShape 2" descr="blob:https://web.whatsapp.com/1ca9dd6b-fb20-4504-b6a6-2b5609042fd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602" y="1181007"/>
            <a:ext cx="3079412" cy="6843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698" y="1181007"/>
            <a:ext cx="2861963" cy="63599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1007"/>
            <a:ext cx="2752485" cy="611663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2956" y="1181007"/>
            <a:ext cx="3315582" cy="736796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5487" y="45588"/>
            <a:ext cx="12241829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0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12192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/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4" name="AutoShape 2" descr="blob:https://web.whatsapp.com/1ca9dd6b-fb20-4504-b6a6-2b5609042fd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007"/>
            <a:ext cx="3005098" cy="66779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179" y="1181007"/>
            <a:ext cx="3067387" cy="681641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467" y="1181007"/>
            <a:ext cx="2812644" cy="625032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0370" y="1181007"/>
            <a:ext cx="2671629" cy="593695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348" y="112142"/>
            <a:ext cx="12241829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5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5334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ART de obra/serviço já disponível no APP do Crea-SP</a:t>
            </a:r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D75C365-B736-4788-8C40-9CF880F55FDC}"/>
              </a:ext>
            </a:extLst>
          </p:cNvPr>
          <p:cNvSpPr/>
          <p:nvPr/>
        </p:nvSpPr>
        <p:spPr>
          <a:xfrm>
            <a:off x="7607030" y="5476672"/>
            <a:ext cx="4584970" cy="125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12" y="-11761"/>
            <a:ext cx="7051267" cy="687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19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12192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817" y="994167"/>
            <a:ext cx="10097358" cy="567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15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ED05F7C-67D0-B54D-801A-C0FEDD6D633E}"/>
              </a:ext>
            </a:extLst>
          </p:cNvPr>
          <p:cNvSpPr/>
          <p:nvPr/>
        </p:nvSpPr>
        <p:spPr>
          <a:xfrm>
            <a:off x="-1" y="-11761"/>
            <a:ext cx="12192001" cy="6876996"/>
          </a:xfrm>
          <a:prstGeom prst="rect">
            <a:avLst/>
          </a:prstGeom>
          <a:solidFill>
            <a:srgbClr val="0545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572066-C5B5-47C5-9AE2-F3E084EC4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1" y="369154"/>
            <a:ext cx="1927413" cy="4309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39" y="800092"/>
            <a:ext cx="9575346" cy="538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84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picture containing dark, cloudy, night, blue&#10;&#10;Description automatically generated">
            <a:extLst>
              <a:ext uri="{FF2B5EF4-FFF2-40B4-BE49-F238E27FC236}">
                <a16:creationId xmlns:a16="http://schemas.microsoft.com/office/drawing/2014/main" id="{CD23B791-AF57-4316-85E0-0EC8606BF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" y="0"/>
            <a:ext cx="12340974" cy="694609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331DFFD-1E3B-4A5B-84D6-B2D04AF2AF81}"/>
              </a:ext>
            </a:extLst>
          </p:cNvPr>
          <p:cNvSpPr/>
          <p:nvPr/>
        </p:nvSpPr>
        <p:spPr>
          <a:xfrm>
            <a:off x="1547446" y="5636222"/>
            <a:ext cx="1997612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@creasaopaulo</a:t>
            </a:r>
            <a:endParaRPr lang="pt-BR" altLang="pt-BR" sz="1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0B4C7A3-3D0C-443E-A2AD-6D1824449BDF}"/>
              </a:ext>
            </a:extLst>
          </p:cNvPr>
          <p:cNvSpPr/>
          <p:nvPr/>
        </p:nvSpPr>
        <p:spPr>
          <a:xfrm>
            <a:off x="294686" y="389549"/>
            <a:ext cx="37305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3400" b="1" dirty="0">
                <a:solidFill>
                  <a:srgbClr val="FABB00"/>
                </a:solidFill>
                <a:latin typeface="Verdana"/>
                <a:ea typeface="Verdana"/>
                <a:cs typeface="Calibri" panose="020F0502020204030204" pitchFamily="34" charset="0"/>
              </a:rPr>
              <a:t>OBRIGADO</a:t>
            </a:r>
            <a:r>
              <a:rPr lang="pt-BR" altLang="pt-BR" sz="4400" b="1" dirty="0">
                <a:solidFill>
                  <a:srgbClr val="FABB00"/>
                </a:solidFill>
                <a:latin typeface="Verdana"/>
                <a:ea typeface="Verdana"/>
                <a:cs typeface="Calibri" panose="020F0502020204030204" pitchFamily="34" charset="0"/>
              </a:rPr>
              <a:t> !! </a:t>
            </a:r>
          </a:p>
        </p:txBody>
      </p:sp>
      <p:pic>
        <p:nvPicPr>
          <p:cNvPr id="5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8962D0-0578-4129-B0C2-6DEB2310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794" y="2316827"/>
            <a:ext cx="7769961" cy="173723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6E45940-56EE-4ACF-976B-E84659FBA1F8}"/>
              </a:ext>
            </a:extLst>
          </p:cNvPr>
          <p:cNvSpPr/>
          <p:nvPr/>
        </p:nvSpPr>
        <p:spPr>
          <a:xfrm>
            <a:off x="430844" y="5636222"/>
            <a:ext cx="1116602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@creasp</a:t>
            </a:r>
            <a:endParaRPr lang="pt-BR" altLang="pt-BR" sz="1600" b="1" dirty="0">
              <a:solidFill>
                <a:schemeClr val="bg1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1A45AB2-08F7-4BEB-A160-7597D3CE3E7F}"/>
              </a:ext>
            </a:extLst>
          </p:cNvPr>
          <p:cNvSpPr/>
          <p:nvPr/>
        </p:nvSpPr>
        <p:spPr>
          <a:xfrm>
            <a:off x="3331698" y="5639264"/>
            <a:ext cx="3308253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sz="1600" dirty="0" err="1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youtube.com</a:t>
            </a:r>
            <a:r>
              <a:rPr lang="pt-BR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/TVCreaSP</a:t>
            </a:r>
            <a:endParaRPr lang="pt-BR" altLang="pt-BR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Calibri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AFE072D-2054-44C5-A8F1-DAC7F8627F12}"/>
              </a:ext>
            </a:extLst>
          </p:cNvPr>
          <p:cNvSpPr/>
          <p:nvPr/>
        </p:nvSpPr>
        <p:spPr>
          <a:xfrm>
            <a:off x="430844" y="6198570"/>
            <a:ext cx="3308252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600" b="1" i="1" dirty="0">
                <a:solidFill>
                  <a:schemeClr val="bg1"/>
                </a:solidFill>
                <a:latin typeface="Verdana"/>
                <a:ea typeface="Verdana"/>
                <a:cs typeface="Calibri"/>
              </a:rPr>
              <a:t>www.creasp.org.br</a:t>
            </a:r>
          </a:p>
        </p:txBody>
      </p:sp>
      <p:pic>
        <p:nvPicPr>
          <p:cNvPr id="12" name="Imagem 11" descr="Uma imagem contendo desenho&#10;&#10;Descrição gerada automaticamente">
            <a:extLst>
              <a:ext uri="{FF2B5EF4-FFF2-40B4-BE49-F238E27FC236}">
                <a16:creationId xmlns:a16="http://schemas.microsoft.com/office/drawing/2014/main" id="{B8BEF0D7-FCB5-814D-845E-730837271B2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94" y="4936209"/>
            <a:ext cx="576000" cy="576000"/>
          </a:xfrm>
          <a:prstGeom prst="rect">
            <a:avLst/>
          </a:prstGeom>
        </p:spPr>
      </p:pic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869A8DDA-6470-A14D-A110-FFA0AA3531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90" y="4936209"/>
            <a:ext cx="576000" cy="576000"/>
          </a:xfrm>
          <a:prstGeom prst="rect">
            <a:avLst/>
          </a:prstGeom>
        </p:spPr>
      </p:pic>
      <p:pic>
        <p:nvPicPr>
          <p:cNvPr id="17" name="Imagem 16" descr="Uma imagem contendo desenho&#10;&#10;Descrição gerada automaticamente">
            <a:extLst>
              <a:ext uri="{FF2B5EF4-FFF2-40B4-BE49-F238E27FC236}">
                <a16:creationId xmlns:a16="http://schemas.microsoft.com/office/drawing/2014/main" id="{B179AAE0-BC03-A74B-9977-CAC3571DB4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67" y="4936209"/>
            <a:ext cx="576000" cy="576000"/>
          </a:xfrm>
          <a:prstGeom prst="rect">
            <a:avLst/>
          </a:prstGeom>
        </p:spPr>
      </p:pic>
      <p:pic>
        <p:nvPicPr>
          <p:cNvPr id="19" name="Imagem 18" descr="Uma imagem contendo desenho, placa&#10;&#10;Descrição gerada automaticamente">
            <a:extLst>
              <a:ext uri="{FF2B5EF4-FFF2-40B4-BE49-F238E27FC236}">
                <a16:creationId xmlns:a16="http://schemas.microsoft.com/office/drawing/2014/main" id="{A58B152A-ECF4-994C-A6B6-DDFD7516DB7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6" y="4936209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035950" y="309637"/>
            <a:ext cx="9002095" cy="11462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Participem das Redes Sociais do  Crea-SP e Associações de Engenharia</a:t>
            </a: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78" y="1629470"/>
            <a:ext cx="5815581" cy="43629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310" y="1629470"/>
            <a:ext cx="5166582" cy="516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88" y="190109"/>
            <a:ext cx="2415945" cy="24159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02" y="2606054"/>
            <a:ext cx="3638939" cy="363893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841" y="2606054"/>
            <a:ext cx="7257720" cy="36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no interior, pequeno, espelho, quarto&#10;&#10;Descrição gerada automaticamente">
            <a:extLst>
              <a:ext uri="{FF2B5EF4-FFF2-40B4-BE49-F238E27FC236}">
                <a16:creationId xmlns:a16="http://schemas.microsoft.com/office/drawing/2014/main" id="{05EA305C-837C-F640-9443-620BE00C9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71" y="0"/>
            <a:ext cx="12237571" cy="6876000"/>
          </a:xfrm>
          <a:prstGeom prst="rect">
            <a:avLst/>
          </a:prstGeom>
        </p:spPr>
      </p:pic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  <p:pic>
        <p:nvPicPr>
          <p:cNvPr id="2" name="O que é Certidão de Acervo Técnico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543195" y="1524000"/>
            <a:ext cx="11474634" cy="56766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Para começar a nossa conversa sobre Acervo Técnico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4800" b="1" dirty="0">
              <a:solidFill>
                <a:srgbClr val="FABB00"/>
              </a:solidFill>
              <a:latin typeface="Verdana"/>
              <a:ea typeface="Verdana"/>
              <a:cs typeface="Verdana"/>
            </a:endParaRPr>
          </a:p>
          <a:p>
            <a:pPr marL="685800" indent="-685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Registro ativo no Crea-SP </a:t>
            </a:r>
          </a:p>
          <a:p>
            <a:pPr marL="685800" indent="-685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Atribuições Profissionais</a:t>
            </a:r>
          </a:p>
          <a:p>
            <a:pPr marL="685800" indent="-6858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ART – </a:t>
            </a:r>
            <a:r>
              <a:rPr lang="pt-BR" sz="36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Anotação de Resp. Técnica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95" y="712764"/>
            <a:ext cx="2241177" cy="5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1110343" y="936171"/>
            <a:ext cx="12148457" cy="57792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Lição de casa...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Resoluções do Confea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Lei 6496/1977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F0000"/>
                </a:solidFill>
                <a:latin typeface="Verdana"/>
                <a:ea typeface="Verdana"/>
                <a:cs typeface="Verdana"/>
              </a:rPr>
              <a:t>1025/2009 – ART e CAT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1050/2013 – ART fora prazo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1101/2018 – </a:t>
            </a:r>
            <a:r>
              <a:rPr lang="pt-BR" sz="40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ART fora </a:t>
            </a:r>
            <a:r>
              <a:rPr lang="pt-BR" sz="24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prazo/cargo função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0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6" y="161369"/>
            <a:ext cx="3232658" cy="7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3CD7361-405A-4068-88CC-AB2190E83F5A}"/>
              </a:ext>
            </a:extLst>
          </p:cNvPr>
          <p:cNvSpPr txBox="1"/>
          <p:nvPr/>
        </p:nvSpPr>
        <p:spPr>
          <a:xfrm>
            <a:off x="326571" y="1562764"/>
            <a:ext cx="9427029" cy="8127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b="1" dirty="0">
                <a:solidFill>
                  <a:srgbClr val="FABB00"/>
                </a:solidFill>
                <a:latin typeface="Verdana"/>
                <a:ea typeface="Verdana"/>
                <a:cs typeface="Verdana"/>
              </a:rPr>
              <a:t>Lição de casa...</a:t>
            </a:r>
            <a:endParaRPr lang="pt-BR" sz="2000" dirty="0">
              <a:latin typeface="Verdana"/>
              <a:ea typeface="Verdana"/>
              <a:cs typeface="Verdana"/>
            </a:endParaRPr>
          </a:p>
        </p:txBody>
      </p:sp>
      <p:pic>
        <p:nvPicPr>
          <p:cNvPr id="6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3D7FD4-E88C-4BB5-A958-AC502183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1" y="172213"/>
            <a:ext cx="3285168" cy="73680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39" y="2640946"/>
            <a:ext cx="7115175" cy="400033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173707" y="946114"/>
            <a:ext cx="1072391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900" dirty="0">
                <a:solidFill>
                  <a:schemeClr val="bg1"/>
                </a:solidFill>
              </a:rPr>
              <a:t>https://</a:t>
            </a:r>
            <a:r>
              <a:rPr lang="pt-BR" sz="2900" dirty="0">
                <a:solidFill>
                  <a:schemeClr val="bg1"/>
                </a:solidFill>
                <a:hlinkClick r:id="rId5"/>
              </a:rPr>
              <a:t>https://www.creasp.org.br/arquivos/livreto-cat-web.pdf</a:t>
            </a:r>
            <a:endParaRPr lang="pt-BR" sz="2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41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94C9E931E6704CAC174C5084809FB8" ma:contentTypeVersion="9" ma:contentTypeDescription="Crie um novo documento." ma:contentTypeScope="" ma:versionID="3286ca7a20ca55c3167b6fe801a40765">
  <xsd:schema xmlns:xsd="http://www.w3.org/2001/XMLSchema" xmlns:xs="http://www.w3.org/2001/XMLSchema" xmlns:p="http://schemas.microsoft.com/office/2006/metadata/properties" xmlns:ns2="dfee5ab4-408b-42c0-a08b-3e382305187b" xmlns:ns3="d1a4963a-f638-4a98-9f1a-cc35fd8c7c4d" targetNamespace="http://schemas.microsoft.com/office/2006/metadata/properties" ma:root="true" ma:fieldsID="600d1428d13622cbcf3d7cbfc9619400" ns2:_="" ns3:_="">
    <xsd:import namespace="dfee5ab4-408b-42c0-a08b-3e382305187b"/>
    <xsd:import namespace="d1a4963a-f638-4a98-9f1a-cc35fd8c7c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e5ab4-408b-42c0-a08b-3e38230518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a4963a-f638-4a98-9f1a-cc35fd8c7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732809-6D2F-4731-B98D-7A91735F3F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CEC34D-716D-45D5-BCCE-47B14B5F846E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dfee5ab4-408b-42c0-a08b-3e382305187b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d1a4963a-f638-4a98-9f1a-cc35fd8c7c4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88CB1D5-C31F-49D2-AB21-747F3F5014C0}">
  <ds:schemaRefs>
    <ds:schemaRef ds:uri="d1a4963a-f638-4a98-9f1a-cc35fd8c7c4d"/>
    <ds:schemaRef ds:uri="dfee5ab4-408b-42c0-a08b-3e38230518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5994</TotalTime>
  <Words>1330</Words>
  <Application>Microsoft Office PowerPoint</Application>
  <PresentationFormat>Widescreen</PresentationFormat>
  <Paragraphs>180</Paragraphs>
  <Slides>38</Slides>
  <Notes>38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Lato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Cesar Sampaio</dc:creator>
  <cp:lastModifiedBy>Gilmar Asseag</cp:lastModifiedBy>
  <cp:revision>62</cp:revision>
  <cp:lastPrinted>2020-09-28T18:14:24Z</cp:lastPrinted>
  <dcterms:created xsi:type="dcterms:W3CDTF">2020-08-13T19:43:36Z</dcterms:created>
  <dcterms:modified xsi:type="dcterms:W3CDTF">2021-11-24T18:19:43Z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0x010100BD94C9E931E6704CAC174C5084809FB8</vt:lpwstr>
  </property>
</Properties>
</file>